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4" r:id="rId3"/>
    <p:sldId id="266" r:id="rId4"/>
    <p:sldId id="267" r:id="rId5"/>
    <p:sldId id="268" r:id="rId6"/>
    <p:sldId id="269" r:id="rId7"/>
    <p:sldId id="271" r:id="rId8"/>
    <p:sldId id="276" r:id="rId9"/>
    <p:sldId id="277" r:id="rId10"/>
    <p:sldId id="275" r:id="rId11"/>
    <p:sldId id="272" r:id="rId12"/>
    <p:sldId id="278" r:id="rId13"/>
    <p:sldId id="279" r:id="rId14"/>
    <p:sldId id="273" r:id="rId15"/>
  </p:sldIdLst>
  <p:sldSz cx="9144000" cy="6858000" type="screen4x3"/>
  <p:notesSz cx="6810375" cy="9942513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BDE46A-DEF6-4E82-8312-EA6464FC42A5}" type="datetimeFigureOut">
              <a:rPr lang="ro-RO"/>
              <a:pPr>
                <a:defRPr/>
              </a:pPr>
              <a:t>03.06.2012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665A105-9A8E-453A-B396-D998168D092F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80021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F7565174-BB5C-49EC-894E-3F67A9B1387D}" type="datetimeFigureOut">
              <a:rPr lang="ro-RO"/>
              <a:pPr>
                <a:defRPr/>
              </a:pPr>
              <a:t>03.06.2012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o-RO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8300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o-RO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C6357B7-CFF4-40DC-A4F4-00EBD680375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196041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o-RO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E6AFCD6-F3A5-41BB-AD20-3DEA11BA4D0A}" type="slidenum">
              <a:rPr lang="ro-RO"/>
              <a:pPr/>
              <a:t>11</a:t>
            </a:fld>
            <a:endParaRPr lang="ro-R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o-RO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7D79117-7932-495E-AA37-F48803A63E4A}" type="slidenum">
              <a:rPr lang="ro-RO"/>
              <a:pPr/>
              <a:t>12</a:t>
            </a:fld>
            <a:endParaRPr lang="ro-R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o-RO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06F05F-8403-4DC1-A59B-85890C65E9E0}" type="slidenum">
              <a:rPr lang="ro-RO"/>
              <a:pPr/>
              <a:t>13</a:t>
            </a:fld>
            <a:endParaRPr lang="ro-R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front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55142" y="5181600"/>
            <a:ext cx="4141694" cy="10668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5C959-E370-41B9-99BF-836D735246FD}" type="datetime1">
              <a:rPr lang="en-US"/>
              <a:pPr>
                <a:defRPr/>
              </a:pPr>
              <a:t>6/3/2012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FE958-AA8F-4A4B-BFA7-2A947C3F9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7223F-FFBF-40BB-8C39-C483659D6792}" type="datetimeFigureOut">
              <a:rPr lang="ro-RO"/>
              <a:pPr>
                <a:defRPr/>
              </a:pPr>
              <a:t>03.06.2012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5D95D-76AD-4B36-85EA-A2235A5DFEF6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4B3C7-E52F-4223-B7DE-A4F5F26B4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747FA-A7E6-49E3-92D9-454255433350}" type="datetime1">
              <a:rPr lang="en-US"/>
              <a:pPr>
                <a:defRPr/>
              </a:pPr>
              <a:t>6/3/2012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664FB-76B1-4F32-8C9E-6C263723E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274638"/>
            <a:ext cx="5562600" cy="114300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4CF3F-7D94-43FD-89F9-5FB3EA34C8A5}" type="datetime1">
              <a:rPr lang="en-US"/>
              <a:pPr>
                <a:defRPr/>
              </a:pPr>
              <a:t>6/3/2012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CFA99-2DD8-44ED-87CC-4A9E4162C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274638"/>
            <a:ext cx="5562600" cy="114300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98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98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C05EE-70D5-4084-80D7-F3957B59FD7D}" type="datetime1">
              <a:rPr lang="en-US"/>
              <a:pPr>
                <a:defRPr/>
              </a:pPr>
              <a:t>6/3/2012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3D0DE-9C17-47A6-9149-0D96EA0B30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274638"/>
            <a:ext cx="5562600" cy="114300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B1A8B-37D9-4403-BB71-DFBA716DDB56}" type="datetime1">
              <a:rPr lang="en-US"/>
              <a:pPr>
                <a:defRPr/>
              </a:pPr>
              <a:t>6/3/2012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501F1-CF3C-400B-BC65-BAC12F81F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3C2FA-6A0E-4DF5-AC3F-632DF5B7AB10}" type="datetime1">
              <a:rPr lang="en-US"/>
              <a:pPr>
                <a:defRPr/>
              </a:pPr>
              <a:t>6/3/2012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443C-E654-47D6-B7EA-5278C560D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04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95B30-8EAF-43FA-90D4-5CF2DD8692E5}" type="datetime1">
              <a:rPr lang="en-US"/>
              <a:pPr>
                <a:defRPr/>
              </a:pPr>
              <a:t>6/3/2012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B60B0-506F-4EE9-ABBF-367EE51F58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34A60-AB17-4126-BB91-9216750ED966}" type="datetime1">
              <a:rPr lang="en-US"/>
              <a:pPr>
                <a:defRPr/>
              </a:pPr>
              <a:t>6/3/2012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E5236-3BB4-4DB3-9CB2-0C86DC5BC8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493A6E38-5551-46C0-8346-3E1691D5F301}" type="datetime1">
              <a:rPr lang="en-US"/>
              <a:pPr>
                <a:defRPr/>
              </a:pPr>
              <a:t>6/3/2012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8BBBBC81-E148-4C27-8132-386793516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 descr="page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4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QA_IVET_ROMANIA%5b1%5d.doc" TargetMode="Externa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VET%20CoK%20Invitation%2021-22%20June12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vet.ro/" TargetMode="Externa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Compendia.doc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ctrTitle" idx="4294967295"/>
          </p:nvPr>
        </p:nvSpPr>
        <p:spPr>
          <a:xfrm>
            <a:off x="1946275" y="2133600"/>
            <a:ext cx="7197725" cy="3598863"/>
          </a:xfrm>
        </p:spPr>
        <p:txBody>
          <a:bodyPr/>
          <a:lstStyle/>
          <a:p>
            <a:pPr eaLnBrk="1" hangingPunct="1"/>
            <a:r>
              <a:rPr lang="en-US" sz="4000" b="1" dirty="0" smtClean="0"/>
              <a:t>Cluster of knowledge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b="1" i="1" dirty="0" smtClean="0"/>
              <a:t> Modernizing the VET system – improving performance, quality and attractiveness of VET </a:t>
            </a:r>
            <a:br>
              <a:rPr lang="en-US" sz="4000" b="1" i="1" dirty="0" smtClean="0"/>
            </a:br>
            <a:r>
              <a:rPr lang="ro-RO" sz="4000" dirty="0" smtClean="0">
                <a:latin typeface="Arial" charset="0"/>
                <a:cs typeface="Arial" charset="0"/>
              </a:rPr>
              <a:t/>
            </a:r>
            <a:br>
              <a:rPr lang="ro-RO" sz="4000" dirty="0" smtClean="0">
                <a:latin typeface="Arial" charset="0"/>
                <a:cs typeface="Arial" charset="0"/>
              </a:rPr>
            </a:br>
            <a:endParaRPr lang="fr-FR" sz="4000" dirty="0" smtClean="0">
              <a:latin typeface="Arial" charset="0"/>
            </a:endParaRPr>
          </a:p>
        </p:txBody>
      </p:sp>
      <p:sp>
        <p:nvSpPr>
          <p:cNvPr id="5123" name="Sous-titre 2"/>
          <p:cNvSpPr>
            <a:spLocks noGrp="1"/>
          </p:cNvSpPr>
          <p:nvPr>
            <p:ph type="subTitle" idx="1"/>
          </p:nvPr>
        </p:nvSpPr>
        <p:spPr>
          <a:xfrm>
            <a:off x="3135313" y="5445125"/>
            <a:ext cx="5754687" cy="838200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</a:pPr>
            <a:r>
              <a:rPr lang="ro-RO" sz="2000" b="1" smtClean="0">
                <a:solidFill>
                  <a:srgbClr val="000000"/>
                </a:solidFill>
                <a:latin typeface="Arial" charset="0"/>
              </a:rPr>
              <a:t>National Centre for TVET Development</a:t>
            </a:r>
          </a:p>
          <a:p>
            <a:pPr algn="r" eaLnBrk="1" hangingPunct="1">
              <a:lnSpc>
                <a:spcPct val="90000"/>
              </a:lnSpc>
            </a:pPr>
            <a:r>
              <a:rPr lang="ro-RO" sz="2000" b="1" smtClean="0">
                <a:solidFill>
                  <a:srgbClr val="000000"/>
                </a:solidFill>
                <a:latin typeface="Arial" charset="0"/>
              </a:rPr>
              <a:t>Romania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B58EDD9-A3CB-4D9B-871C-A9091472CF64}" type="slidenum">
              <a:rPr lang="fr-FR" smtClean="0"/>
              <a:pPr/>
              <a:t>10</a:t>
            </a:fld>
            <a:endParaRPr lang="fr-FR" smtClean="0"/>
          </a:p>
        </p:txBody>
      </p:sp>
      <p:sp>
        <p:nvSpPr>
          <p:cNvPr id="14339" name="Rectangle 2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ro-RO" sz="3200" b="1" dirty="0" smtClean="0"/>
              <a:t>Structure</a:t>
            </a:r>
            <a:r>
              <a:rPr lang="en-US" sz="3200" b="1" dirty="0" smtClean="0"/>
              <a:t> of good practice</a:t>
            </a:r>
            <a:r>
              <a:rPr lang="ro-RO" sz="3200" b="1" dirty="0" smtClean="0"/>
              <a:t> example</a:t>
            </a:r>
            <a:r>
              <a:rPr lang="en-US" sz="3200" b="1" dirty="0" smtClean="0"/>
              <a:t> </a:t>
            </a:r>
            <a:br>
              <a:rPr lang="en-US" sz="3200" b="1" dirty="0" smtClean="0"/>
            </a:br>
            <a:r>
              <a:rPr lang="en-US" sz="3200" b="1" dirty="0" smtClean="0"/>
              <a:t>-content proposal-</a:t>
            </a:r>
            <a:r>
              <a:rPr lang="en-US" sz="3200" b="1" dirty="0" smtClean="0">
                <a:hlinkClick r:id="rId2" action="ppaction://hlinkfile"/>
              </a:rPr>
              <a:t>QA_IVET_ROMANIA[1].doc</a:t>
            </a:r>
            <a:endParaRPr lang="en-US" sz="3200" b="1" dirty="0" smtClean="0"/>
          </a:p>
        </p:txBody>
      </p:sp>
      <p:sp>
        <p:nvSpPr>
          <p:cNvPr id="14340" name="Rectangle 3"/>
          <p:cNvSpPr>
            <a:spLocks noGrp="1"/>
          </p:cNvSpPr>
          <p:nvPr>
            <p:ph type="body" idx="1"/>
          </p:nvPr>
        </p:nvSpPr>
        <p:spPr>
          <a:xfrm>
            <a:off x="1116013" y="1989138"/>
            <a:ext cx="7570787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sz="2400" dirty="0" smtClean="0"/>
          </a:p>
          <a:p>
            <a:pPr eaLnBrk="1" hangingPunct="1">
              <a:buFontTx/>
              <a:buChar char="-"/>
            </a:pPr>
            <a:r>
              <a:rPr lang="en-US" sz="2400" dirty="0" smtClean="0"/>
              <a:t>Executive summary</a:t>
            </a:r>
          </a:p>
          <a:p>
            <a:pPr eaLnBrk="1" hangingPunct="1">
              <a:buFontTx/>
              <a:buChar char="-"/>
            </a:pPr>
            <a:r>
              <a:rPr lang="en-US" sz="2400" smtClean="0"/>
              <a:t>Objectives and scope</a:t>
            </a:r>
          </a:p>
          <a:p>
            <a:pPr eaLnBrk="1" hangingPunct="1">
              <a:buFontTx/>
              <a:buChar char="-"/>
            </a:pPr>
            <a:r>
              <a:rPr lang="en-US" sz="2400" dirty="0" smtClean="0"/>
              <a:t>Context</a:t>
            </a:r>
          </a:p>
          <a:p>
            <a:pPr eaLnBrk="1" hangingPunct="1">
              <a:buFontTx/>
              <a:buChar char="-"/>
            </a:pPr>
            <a:r>
              <a:rPr lang="en-US" sz="2400" dirty="0" smtClean="0"/>
              <a:t>Benefit</a:t>
            </a:r>
            <a:r>
              <a:rPr lang="ro-RO" sz="2400" dirty="0" smtClean="0"/>
              <a:t>s</a:t>
            </a:r>
            <a:endParaRPr lang="en-US" sz="2400" dirty="0" smtClean="0"/>
          </a:p>
          <a:p>
            <a:pPr eaLnBrk="1" hangingPunct="1">
              <a:buFontTx/>
              <a:buChar char="-"/>
            </a:pPr>
            <a:r>
              <a:rPr lang="en-US" sz="2400" dirty="0" smtClean="0"/>
              <a:t>Factual data</a:t>
            </a:r>
          </a:p>
          <a:p>
            <a:pPr eaLnBrk="1" hangingPunct="1">
              <a:buFontTx/>
              <a:buChar char="-"/>
            </a:pPr>
            <a:r>
              <a:rPr lang="en-US" sz="2400" dirty="0" smtClean="0"/>
              <a:t>Sources and methods</a:t>
            </a:r>
          </a:p>
          <a:p>
            <a:pPr eaLnBrk="1" hangingPunct="1">
              <a:buFontTx/>
              <a:buChar char="-"/>
            </a:pPr>
            <a:r>
              <a:rPr lang="en-US" sz="2400" dirty="0" smtClean="0"/>
              <a:t>Contact</a:t>
            </a:r>
            <a:r>
              <a:rPr lang="ro-RO" sz="2400" dirty="0" smtClean="0"/>
              <a:t> information</a:t>
            </a:r>
            <a:endParaRPr lang="en-US" sz="2400" dirty="0" smtClean="0"/>
          </a:p>
          <a:p>
            <a:pPr eaLnBrk="1" hangingPunct="1">
              <a:buFont typeface="Arial" charset="0"/>
              <a:buNone/>
            </a:pPr>
            <a:endParaRPr lang="en-US" sz="2400" dirty="0" smtClean="0"/>
          </a:p>
          <a:p>
            <a:pPr eaLnBrk="1" hangingPunct="1">
              <a:buFont typeface="Arial" charset="0"/>
              <a:buNone/>
            </a:pPr>
            <a:endParaRPr lang="ro-RO" sz="2400" dirty="0" smtClean="0"/>
          </a:p>
          <a:p>
            <a:pPr>
              <a:buFont typeface="Arial" charset="0"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BC6CD26-B335-4E62-9CCD-EC854ECE40EA}" type="slidenum">
              <a:rPr lang="fr-FR" smtClean="0"/>
              <a:pPr/>
              <a:t>11</a:t>
            </a:fld>
            <a:endParaRPr lang="fr-FR" smtClean="0"/>
          </a:p>
        </p:txBody>
      </p:sp>
      <p:sp>
        <p:nvSpPr>
          <p:cNvPr id="15363" name="Rectangle 2"/>
          <p:cNvSpPr>
            <a:spLocks noGrp="1"/>
          </p:cNvSpPr>
          <p:nvPr>
            <p:ph type="title"/>
          </p:nvPr>
        </p:nvSpPr>
        <p:spPr>
          <a:xfrm>
            <a:off x="2916238" y="188913"/>
            <a:ext cx="5770562" cy="792162"/>
          </a:xfrm>
        </p:spPr>
        <p:txBody>
          <a:bodyPr/>
          <a:lstStyle/>
          <a:p>
            <a:r>
              <a:rPr lang="ro-RO" sz="3200" b="1" smtClean="0"/>
              <a:t/>
            </a:r>
            <a:br>
              <a:rPr lang="ro-RO" sz="3200" b="1" smtClean="0"/>
            </a:br>
            <a:r>
              <a:rPr lang="ro-RO" sz="3200" b="1" smtClean="0"/>
              <a:t>What has  been achieved</a:t>
            </a:r>
            <a:r>
              <a:rPr lang="ro-RO" smtClean="0"/>
              <a:t/>
            </a:r>
            <a:br>
              <a:rPr lang="ro-RO" smtClean="0"/>
            </a:br>
            <a:endParaRPr lang="en-US" smtClean="0"/>
          </a:p>
        </p:txBody>
      </p:sp>
      <p:sp>
        <p:nvSpPr>
          <p:cNvPr id="15364" name="Rectangle 3"/>
          <p:cNvSpPr>
            <a:spLocks noGrp="1"/>
          </p:cNvSpPr>
          <p:nvPr>
            <p:ph type="body" idx="1"/>
          </p:nvPr>
        </p:nvSpPr>
        <p:spPr>
          <a:xfrm>
            <a:off x="1116013" y="981075"/>
            <a:ext cx="7570787" cy="57404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o-RO" sz="1400" smtClean="0"/>
          </a:p>
          <a:p>
            <a:pPr eaLnBrk="1" hangingPunct="1">
              <a:buFont typeface="Arial" charset="0"/>
              <a:buNone/>
            </a:pPr>
            <a:r>
              <a:rPr lang="ro-RO" sz="2000" b="1" smtClean="0"/>
              <a:t>MEETINGS</a:t>
            </a:r>
          </a:p>
          <a:p>
            <a:pPr eaLnBrk="1" hangingPunct="1"/>
            <a:r>
              <a:rPr lang="ro-RO" sz="2000" b="1" smtClean="0"/>
              <a:t>k</a:t>
            </a:r>
            <a:r>
              <a:rPr lang="en-GB" sz="2000" b="1" smtClean="0"/>
              <a:t>ickoff meeting </a:t>
            </a:r>
            <a:r>
              <a:rPr lang="en-GB" sz="2000" smtClean="0"/>
              <a:t>to agree upon the </a:t>
            </a:r>
            <a:r>
              <a:rPr lang="en-GB" sz="2000" b="1" smtClean="0"/>
              <a:t>cluster’s objectives and timeline </a:t>
            </a:r>
            <a:r>
              <a:rPr lang="en-GB" sz="2000" smtClean="0"/>
              <a:t>and  to </a:t>
            </a:r>
            <a:r>
              <a:rPr lang="en-GB" sz="2000" b="1" smtClean="0"/>
              <a:t>decide on cluster’s  outputs </a:t>
            </a:r>
            <a:r>
              <a:rPr lang="en-US" sz="2000" b="1" smtClean="0"/>
              <a:t> </a:t>
            </a:r>
            <a:r>
              <a:rPr lang="en-US" sz="2000" smtClean="0"/>
              <a:t>- </a:t>
            </a:r>
            <a:r>
              <a:rPr lang="en-GB" sz="2000" smtClean="0"/>
              <a:t> 30-31 May 2011, Bucharest</a:t>
            </a:r>
          </a:p>
          <a:p>
            <a:pPr eaLnBrk="1" hangingPunct="1">
              <a:buFont typeface="Arial" charset="0"/>
              <a:buNone/>
            </a:pPr>
            <a:endParaRPr lang="ro-RO" sz="2000" smtClean="0"/>
          </a:p>
          <a:p>
            <a:pPr eaLnBrk="1" hangingPunct="1"/>
            <a:r>
              <a:rPr lang="ro-RO" sz="2000" b="1" smtClean="0"/>
              <a:t>w</a:t>
            </a:r>
            <a:r>
              <a:rPr lang="en-GB" sz="2000" b="1" smtClean="0"/>
              <a:t>orkshop on exchange of good practices </a:t>
            </a:r>
            <a:r>
              <a:rPr lang="ro-RO" sz="2000" smtClean="0"/>
              <a:t>on </a:t>
            </a:r>
            <a:r>
              <a:rPr lang="en-US" sz="2000" smtClean="0"/>
              <a:t>the agreed</a:t>
            </a:r>
            <a:r>
              <a:rPr lang="ro-RO" sz="2000" smtClean="0"/>
              <a:t> topics of interest</a:t>
            </a:r>
            <a:r>
              <a:rPr lang="en-US" sz="2000" smtClean="0"/>
              <a:t> (</a:t>
            </a:r>
            <a:r>
              <a:rPr lang="en-US" sz="2000" b="1" smtClean="0"/>
              <a:t>with focus </a:t>
            </a:r>
            <a:r>
              <a:rPr lang="ro-RO" sz="2000" b="1" smtClean="0"/>
              <a:t>on quality assurance and cooperation with social partners in VET</a:t>
            </a:r>
            <a:r>
              <a:rPr lang="en-US" sz="2000" b="1" smtClean="0"/>
              <a:t>)</a:t>
            </a:r>
            <a:r>
              <a:rPr lang="en-GB" sz="2000" smtClean="0"/>
              <a:t>- </a:t>
            </a:r>
            <a:r>
              <a:rPr lang="ro-RO" sz="2000" smtClean="0"/>
              <a:t>Novem</a:t>
            </a:r>
            <a:r>
              <a:rPr lang="en-GB" sz="2000" smtClean="0"/>
              <a:t>ber 2011, AUSTRIA</a:t>
            </a:r>
          </a:p>
          <a:p>
            <a:pPr eaLnBrk="1" hangingPunct="1">
              <a:buFont typeface="Arial" charset="0"/>
              <a:buNone/>
            </a:pPr>
            <a:endParaRPr lang="ro-RO" sz="2000" b="1" smtClean="0"/>
          </a:p>
          <a:p>
            <a:pPr eaLnBrk="1" hangingPunct="1">
              <a:buFont typeface="Arial" charset="0"/>
              <a:buNone/>
            </a:pPr>
            <a:r>
              <a:rPr lang="ro-RO" sz="2000" b="1" smtClean="0"/>
              <a:t>MAIN RESULTS</a:t>
            </a:r>
          </a:p>
          <a:p>
            <a:pPr eaLnBrk="1" hangingPunct="1"/>
            <a:r>
              <a:rPr lang="ro-RO" sz="2000" b="1" smtClean="0"/>
              <a:t>agreement on</a:t>
            </a:r>
            <a:r>
              <a:rPr lang="en-GB" sz="2000" smtClean="0"/>
              <a:t> the </a:t>
            </a:r>
            <a:r>
              <a:rPr lang="en-GB" sz="2000" b="1" smtClean="0"/>
              <a:t>cluster’s objectives and</a:t>
            </a:r>
            <a:r>
              <a:rPr lang="ro-RO" sz="2000" b="1" smtClean="0"/>
              <a:t> on the working plan</a:t>
            </a:r>
          </a:p>
          <a:p>
            <a:pPr eaLnBrk="1" hangingPunct="1"/>
            <a:r>
              <a:rPr lang="ro-RO" sz="2000" b="1" smtClean="0"/>
              <a:t>common decision on the set of topics of common interest </a:t>
            </a:r>
            <a:r>
              <a:rPr lang="ro-RO" sz="2000" smtClean="0"/>
              <a:t>to be included in the compendium</a:t>
            </a:r>
          </a:p>
          <a:p>
            <a:pPr eaLnBrk="1" hangingPunct="1"/>
            <a:r>
              <a:rPr lang="ro-RO" sz="2000" smtClean="0"/>
              <a:t>an </a:t>
            </a:r>
            <a:r>
              <a:rPr lang="ro-RO" sz="2000" b="1" smtClean="0"/>
              <a:t>agreed structure for the good practice </a:t>
            </a:r>
            <a:r>
              <a:rPr lang="ro-RO" sz="2000" smtClean="0"/>
              <a:t>examples</a:t>
            </a:r>
          </a:p>
          <a:p>
            <a:pPr eaLnBrk="1" hangingPunct="1"/>
            <a:r>
              <a:rPr lang="ro-RO" sz="2000" b="1" smtClean="0"/>
              <a:t>draft versions of the good practice examples elaborated by </a:t>
            </a:r>
            <a:r>
              <a:rPr lang="ro-RO" sz="2000" b="1" i="1" smtClean="0"/>
              <a:t>some</a:t>
            </a:r>
            <a:r>
              <a:rPr lang="ro-RO" sz="2000" b="1" smtClean="0"/>
              <a:t> of the participating countries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72BBB76-75F6-434B-84C5-78C75349984C}" type="slidenum">
              <a:rPr lang="fr-FR" smtClean="0"/>
              <a:pPr/>
              <a:t>12</a:t>
            </a:fld>
            <a:endParaRPr lang="fr-FR" smtClean="0"/>
          </a:p>
        </p:txBody>
      </p:sp>
      <p:sp>
        <p:nvSpPr>
          <p:cNvPr id="16387" name="Rectangle 2"/>
          <p:cNvSpPr>
            <a:spLocks noGrp="1"/>
          </p:cNvSpPr>
          <p:nvPr>
            <p:ph type="title"/>
          </p:nvPr>
        </p:nvSpPr>
        <p:spPr>
          <a:xfrm>
            <a:off x="2916238" y="404813"/>
            <a:ext cx="5770562" cy="576262"/>
          </a:xfrm>
        </p:spPr>
        <p:txBody>
          <a:bodyPr/>
          <a:lstStyle/>
          <a:p>
            <a:r>
              <a:rPr lang="ro-RO" sz="3200" b="1" smtClean="0"/>
              <a:t/>
            </a:r>
            <a:br>
              <a:rPr lang="ro-RO" sz="3200" b="1" smtClean="0"/>
            </a:br>
            <a:r>
              <a:rPr lang="ro-RO" sz="3200" b="1" smtClean="0"/>
              <a:t>Next steps</a:t>
            </a:r>
            <a:r>
              <a:rPr lang="ro-RO" smtClean="0"/>
              <a:t/>
            </a:r>
            <a:br>
              <a:rPr lang="ro-RO" smtClean="0"/>
            </a:br>
            <a:endParaRPr lang="en-US" smtClean="0"/>
          </a:p>
        </p:txBody>
      </p:sp>
      <p:sp>
        <p:nvSpPr>
          <p:cNvPr id="16388" name="Rectangle 3"/>
          <p:cNvSpPr>
            <a:spLocks noGrp="1"/>
          </p:cNvSpPr>
          <p:nvPr>
            <p:ph type="body" idx="1"/>
          </p:nvPr>
        </p:nvSpPr>
        <p:spPr>
          <a:xfrm>
            <a:off x="1116013" y="1268413"/>
            <a:ext cx="7570787" cy="54530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o-RO" sz="1400" dirty="0" smtClean="0"/>
          </a:p>
          <a:p>
            <a:pPr eaLnBrk="1" hangingPunct="1"/>
            <a:r>
              <a:rPr lang="ro-RO" sz="2000" b="1" dirty="0" smtClean="0"/>
              <a:t>Elaboration of the drafts of good practice examples by  </a:t>
            </a:r>
            <a:r>
              <a:rPr lang="ro-RO" sz="2000" b="1" i="1" dirty="0" smtClean="0"/>
              <a:t>all</a:t>
            </a:r>
            <a:r>
              <a:rPr lang="ro-RO" sz="2000" b="1" dirty="0" smtClean="0"/>
              <a:t> of the participating countries  </a:t>
            </a:r>
          </a:p>
          <a:p>
            <a:pPr eaLnBrk="1" hangingPunct="1">
              <a:buFont typeface="Arial" charset="0"/>
              <a:buNone/>
            </a:pPr>
            <a:endParaRPr lang="ro-RO" sz="2000" b="1" dirty="0" smtClean="0"/>
          </a:p>
          <a:p>
            <a:pPr eaLnBrk="1" hangingPunct="1"/>
            <a:r>
              <a:rPr lang="ro-RO" sz="2000" b="1" dirty="0" smtClean="0"/>
              <a:t> </a:t>
            </a:r>
            <a:r>
              <a:rPr lang="en-GB" sz="2000" b="1" dirty="0" smtClean="0"/>
              <a:t>Workshop </a:t>
            </a:r>
            <a:r>
              <a:rPr lang="en-US" sz="2000" b="1" dirty="0" smtClean="0"/>
              <a:t>for</a:t>
            </a:r>
            <a:r>
              <a:rPr lang="ro-RO" sz="2000" b="1" dirty="0" smtClean="0"/>
              <a:t> discussing and revising the content of the  </a:t>
            </a:r>
            <a:r>
              <a:rPr lang="en-US" sz="2000" b="1" dirty="0" smtClean="0"/>
              <a:t>good practices to be included </a:t>
            </a:r>
            <a:r>
              <a:rPr lang="en-US" sz="2000" dirty="0" smtClean="0"/>
              <a:t>in the compendium  - </a:t>
            </a:r>
            <a:r>
              <a:rPr lang="ro-RO" sz="2000" dirty="0" smtClean="0"/>
              <a:t>June</a:t>
            </a:r>
            <a:r>
              <a:rPr lang="en-GB" sz="2000" dirty="0" smtClean="0"/>
              <a:t> 2012, ROMANIA</a:t>
            </a:r>
            <a:r>
              <a:rPr lang="ro-RO" sz="2000" dirty="0" smtClean="0"/>
              <a:t> </a:t>
            </a:r>
            <a:r>
              <a:rPr lang="ro-RO" sz="2000" dirty="0" smtClean="0">
                <a:hlinkClick r:id="rId3" action="ppaction://hlinkfile"/>
              </a:rPr>
              <a:t>VET CoK Invitation 21-22 June12.pdf</a:t>
            </a:r>
            <a:r>
              <a:rPr lang="en-GB" sz="2000" dirty="0" smtClean="0"/>
              <a:t> </a:t>
            </a:r>
            <a:endParaRPr lang="ro-RO" sz="2000" dirty="0" smtClean="0"/>
          </a:p>
          <a:p>
            <a:pPr eaLnBrk="1" hangingPunct="1">
              <a:buFont typeface="Arial" charset="0"/>
              <a:buNone/>
            </a:pPr>
            <a:endParaRPr lang="ro-RO" sz="2000" dirty="0" smtClean="0"/>
          </a:p>
          <a:p>
            <a:pPr eaLnBrk="1" hangingPunct="1"/>
            <a:r>
              <a:rPr lang="en-GB" sz="2000" b="1" dirty="0" smtClean="0"/>
              <a:t>Meeting for concluding on cluster’s outputs </a:t>
            </a:r>
            <a:r>
              <a:rPr lang="en-GB" sz="2000" dirty="0" smtClean="0"/>
              <a:t>and for identifying  priorities for further development of VET policy in region, adapted to national needs - </a:t>
            </a:r>
            <a:r>
              <a:rPr lang="en-GB" sz="2000" b="1" dirty="0" smtClean="0"/>
              <a:t>recommendations  for further cooperation</a:t>
            </a:r>
            <a:r>
              <a:rPr lang="en-GB" sz="2000" dirty="0" smtClean="0"/>
              <a:t>,  September – October 2012,  ROMANIA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06F8B85-B8BC-4532-B72A-3C8C2F6761FF}" type="slidenum">
              <a:rPr lang="fr-FR" smtClean="0"/>
              <a:pPr/>
              <a:t>13</a:t>
            </a:fld>
            <a:endParaRPr lang="fr-FR" smtClean="0"/>
          </a:p>
        </p:txBody>
      </p:sp>
      <p:sp>
        <p:nvSpPr>
          <p:cNvPr id="17411" name="Rectangle 2"/>
          <p:cNvSpPr>
            <a:spLocks noGrp="1"/>
          </p:cNvSpPr>
          <p:nvPr>
            <p:ph type="title"/>
          </p:nvPr>
        </p:nvSpPr>
        <p:spPr>
          <a:xfrm>
            <a:off x="2916238" y="188913"/>
            <a:ext cx="5770562" cy="792162"/>
          </a:xfrm>
        </p:spPr>
        <p:txBody>
          <a:bodyPr/>
          <a:lstStyle/>
          <a:p>
            <a:r>
              <a:rPr lang="en-US" sz="3200" b="1" smtClean="0"/>
              <a:t>Envisaged timeline</a:t>
            </a:r>
            <a:r>
              <a:rPr lang="ro-RO" smtClean="0"/>
              <a:t/>
            </a:r>
            <a:br>
              <a:rPr lang="ro-RO" smtClean="0"/>
            </a:br>
            <a:endParaRPr lang="en-US" smtClean="0"/>
          </a:p>
        </p:txBody>
      </p:sp>
      <p:sp>
        <p:nvSpPr>
          <p:cNvPr id="17412" name="Rectangle 3"/>
          <p:cNvSpPr>
            <a:spLocks noGrp="1"/>
          </p:cNvSpPr>
          <p:nvPr>
            <p:ph type="body" idx="1"/>
          </p:nvPr>
        </p:nvSpPr>
        <p:spPr>
          <a:xfrm>
            <a:off x="1116013" y="981075"/>
            <a:ext cx="7570787" cy="57404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o-RO" sz="1400" dirty="0" smtClean="0"/>
          </a:p>
          <a:p>
            <a:pPr eaLnBrk="1" hangingPunct="1"/>
            <a:r>
              <a:rPr lang="en-GB" sz="2000" b="1" dirty="0" smtClean="0"/>
              <a:t>Kickoff meeting </a:t>
            </a:r>
            <a:r>
              <a:rPr lang="en-GB" sz="2000" dirty="0" smtClean="0"/>
              <a:t>to agree upon the cluster’s objectives and timeline and  to decide on cluster’s  outputs </a:t>
            </a:r>
            <a:r>
              <a:rPr lang="en-US" sz="2000" dirty="0" smtClean="0"/>
              <a:t> - </a:t>
            </a:r>
            <a:r>
              <a:rPr lang="en-GB" sz="2000" dirty="0" smtClean="0"/>
              <a:t> 30-31 May 2011, Bucharest</a:t>
            </a:r>
          </a:p>
          <a:p>
            <a:pPr eaLnBrk="1" hangingPunct="1">
              <a:buFont typeface="Arial" charset="0"/>
              <a:buNone/>
            </a:pPr>
            <a:endParaRPr lang="ro-RO" sz="2000" dirty="0" smtClean="0"/>
          </a:p>
          <a:p>
            <a:pPr eaLnBrk="1" hangingPunct="1"/>
            <a:r>
              <a:rPr lang="en-GB" sz="2000" b="1" dirty="0" smtClean="0"/>
              <a:t>Workshop on exchange of good practices </a:t>
            </a:r>
            <a:r>
              <a:rPr lang="ro-RO" sz="2000" dirty="0" smtClean="0"/>
              <a:t>on </a:t>
            </a:r>
            <a:r>
              <a:rPr lang="en-US" sz="2000" dirty="0" smtClean="0"/>
              <a:t>the agreed</a:t>
            </a:r>
            <a:r>
              <a:rPr lang="ro-RO" sz="2000" dirty="0" smtClean="0"/>
              <a:t> topics of interest</a:t>
            </a:r>
            <a:r>
              <a:rPr lang="en-US" sz="2000" dirty="0" smtClean="0"/>
              <a:t> (</a:t>
            </a:r>
            <a:r>
              <a:rPr lang="en-US" sz="2000" b="1" dirty="0" smtClean="0"/>
              <a:t>with focus </a:t>
            </a:r>
            <a:r>
              <a:rPr lang="ro-RO" sz="2000" b="1" dirty="0" smtClean="0"/>
              <a:t>on quality assurance and cooperation with social partners in VET</a:t>
            </a:r>
            <a:r>
              <a:rPr lang="en-US" sz="2000" b="1" dirty="0" smtClean="0"/>
              <a:t>)</a:t>
            </a:r>
            <a:r>
              <a:rPr lang="en-GB" sz="2000" dirty="0" smtClean="0"/>
              <a:t>- </a:t>
            </a:r>
            <a:r>
              <a:rPr lang="ro-RO" sz="2000" dirty="0" smtClean="0"/>
              <a:t>Novem</a:t>
            </a:r>
            <a:r>
              <a:rPr lang="en-GB" sz="2000" dirty="0" err="1" smtClean="0"/>
              <a:t>ber</a:t>
            </a:r>
            <a:r>
              <a:rPr lang="en-GB" sz="2000" dirty="0" smtClean="0"/>
              <a:t> 2011, AUSTRIA</a:t>
            </a:r>
          </a:p>
          <a:p>
            <a:pPr eaLnBrk="1" hangingPunct="1">
              <a:buFont typeface="Arial" charset="0"/>
              <a:buNone/>
            </a:pPr>
            <a:endParaRPr lang="ro-RO" sz="2000" dirty="0" smtClean="0"/>
          </a:p>
          <a:p>
            <a:pPr eaLnBrk="1" hangingPunct="1"/>
            <a:r>
              <a:rPr lang="en-GB" sz="2000" b="1" dirty="0" smtClean="0"/>
              <a:t>Workshop </a:t>
            </a:r>
            <a:r>
              <a:rPr lang="en-US" sz="2000" b="1" dirty="0" smtClean="0"/>
              <a:t>for</a:t>
            </a:r>
            <a:r>
              <a:rPr lang="ro-RO" sz="2000" b="1" dirty="0" smtClean="0"/>
              <a:t> developing  the content of the  </a:t>
            </a:r>
            <a:r>
              <a:rPr lang="en-US" sz="2000" b="1" dirty="0" smtClean="0"/>
              <a:t>good practices to be included </a:t>
            </a:r>
            <a:r>
              <a:rPr lang="en-US" sz="2000" dirty="0" smtClean="0"/>
              <a:t>in the compendium  - </a:t>
            </a:r>
            <a:r>
              <a:rPr lang="ro-RO" sz="2000" dirty="0" smtClean="0"/>
              <a:t>June</a:t>
            </a:r>
            <a:r>
              <a:rPr lang="en-GB" sz="2000" dirty="0" smtClean="0"/>
              <a:t> 2012, ROMANIA </a:t>
            </a:r>
            <a:endParaRPr lang="ro-RO" sz="2000" dirty="0" smtClean="0"/>
          </a:p>
          <a:p>
            <a:pPr eaLnBrk="1" hangingPunct="1">
              <a:buFont typeface="Arial" charset="0"/>
              <a:buNone/>
            </a:pPr>
            <a:endParaRPr lang="ro-RO" sz="2000" dirty="0" smtClean="0"/>
          </a:p>
          <a:p>
            <a:pPr eaLnBrk="1" hangingPunct="1"/>
            <a:r>
              <a:rPr lang="en-GB" sz="2000" b="1" dirty="0" smtClean="0"/>
              <a:t>Meeting for concluding on cluster’s outputs </a:t>
            </a:r>
            <a:r>
              <a:rPr lang="en-GB" sz="2000" dirty="0" smtClean="0"/>
              <a:t>and for identifying  priorities for further development of VET policy in region, adapted to national needs - </a:t>
            </a:r>
            <a:r>
              <a:rPr lang="en-GB" sz="2000" b="1" dirty="0" smtClean="0"/>
              <a:t>recommendations  for further cooperation</a:t>
            </a:r>
            <a:r>
              <a:rPr lang="en-GB" sz="2000" dirty="0" smtClean="0"/>
              <a:t>,  September – October 2012,  ROMANIA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3DE0AC-0189-4681-9D5C-E3B441C1034B}" type="slidenum">
              <a:rPr lang="fr-FR" smtClean="0"/>
              <a:pPr/>
              <a:t>14</a:t>
            </a:fld>
            <a:endParaRPr lang="fr-FR" smtClean="0"/>
          </a:p>
        </p:txBody>
      </p:sp>
      <p:sp>
        <p:nvSpPr>
          <p:cNvPr id="18435" name="Rectangle 2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sz="3200" b="1" smtClean="0"/>
              <a:t>For further information…</a:t>
            </a:r>
          </a:p>
        </p:txBody>
      </p:sp>
      <p:sp>
        <p:nvSpPr>
          <p:cNvPr id="18436" name="Rectangle 3"/>
          <p:cNvSpPr>
            <a:spLocks noGrp="1"/>
          </p:cNvSpPr>
          <p:nvPr>
            <p:ph type="body" idx="1"/>
          </p:nvPr>
        </p:nvSpPr>
        <p:spPr>
          <a:xfrm>
            <a:off x="1116013" y="1989138"/>
            <a:ext cx="7570787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400" smtClean="0"/>
              <a:t>National Centre for TVET Development</a:t>
            </a:r>
            <a:r>
              <a:rPr lang="ro-RO" sz="2400" smtClean="0"/>
              <a:t> in Romania</a:t>
            </a:r>
            <a:endParaRPr lang="en-US" sz="2400" smtClean="0"/>
          </a:p>
          <a:p>
            <a:pPr>
              <a:buFont typeface="Arial" charset="0"/>
              <a:buNone/>
            </a:pPr>
            <a:endParaRPr lang="en-US" sz="2400" smtClean="0"/>
          </a:p>
          <a:p>
            <a:pPr lvl="1">
              <a:buFont typeface="Arial" charset="0"/>
              <a:buNone/>
            </a:pPr>
            <a:r>
              <a:rPr lang="en-US" sz="2400" smtClean="0">
                <a:hlinkClick r:id="rId2"/>
              </a:rPr>
              <a:t>www.tvet.ro</a:t>
            </a:r>
            <a:endParaRPr lang="en-US" sz="2400" smtClean="0"/>
          </a:p>
          <a:p>
            <a:pPr lvl="1">
              <a:buFont typeface="Arial" charset="0"/>
              <a:buNone/>
            </a:pPr>
            <a:endParaRPr lang="en-US" sz="2400" smtClean="0"/>
          </a:p>
          <a:p>
            <a:pPr lvl="1">
              <a:buFont typeface="Arial" charset="0"/>
              <a:buNone/>
            </a:pPr>
            <a:r>
              <a:rPr lang="ro-RO" sz="2400" smtClean="0"/>
              <a:t>Tel: </a:t>
            </a:r>
            <a:r>
              <a:rPr lang="en-US" sz="2400" smtClean="0"/>
              <a:t>+40</a:t>
            </a:r>
            <a:r>
              <a:rPr lang="ro-RO" sz="2400" smtClean="0"/>
              <a:t>21 311 1162</a:t>
            </a:r>
            <a:endParaRPr lang="en-US" sz="2400" smtClean="0"/>
          </a:p>
          <a:p>
            <a:pPr lvl="1">
              <a:buFont typeface="Arial" charset="0"/>
              <a:buNone/>
            </a:pPr>
            <a:r>
              <a:rPr lang="en-US" sz="2400" smtClean="0"/>
              <a:t>		  +4</a:t>
            </a:r>
            <a:r>
              <a:rPr lang="ro-RO" sz="2400" smtClean="0"/>
              <a:t>021 312 1161</a:t>
            </a:r>
            <a:endParaRPr lang="en-US" sz="2400" smtClean="0"/>
          </a:p>
          <a:p>
            <a:pPr>
              <a:buFont typeface="Arial" charset="0"/>
              <a:buNone/>
            </a:pPr>
            <a:r>
              <a:rPr lang="en-US" sz="2400" smtClean="0"/>
              <a:t>	 </a:t>
            </a:r>
            <a:r>
              <a:rPr lang="ro-RO" sz="2400" smtClean="0"/>
              <a:t>Fax: </a:t>
            </a:r>
            <a:r>
              <a:rPr lang="en-US" sz="2400" smtClean="0"/>
              <a:t>+4</a:t>
            </a:r>
            <a:r>
              <a:rPr lang="ro-RO" sz="2400" smtClean="0"/>
              <a:t>021 312 54 98</a:t>
            </a:r>
          </a:p>
          <a:p>
            <a:pPr eaLnBrk="1" hangingPunct="1">
              <a:buFont typeface="Arial" charset="0"/>
              <a:buNone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87B61A5-F470-4D9B-8A51-25E4A569DF3B}" type="slidenum">
              <a:rPr lang="fr-FR" smtClean="0"/>
              <a:pPr/>
              <a:t>2</a:t>
            </a:fld>
            <a:endParaRPr lang="fr-FR" smtClean="0"/>
          </a:p>
        </p:txBody>
      </p:sp>
      <p:sp>
        <p:nvSpPr>
          <p:cNvPr id="6147" name="Rectangle 2"/>
          <p:cNvSpPr>
            <a:spLocks noGrp="1"/>
          </p:cNvSpPr>
          <p:nvPr>
            <p:ph type="title"/>
          </p:nvPr>
        </p:nvSpPr>
        <p:spPr>
          <a:xfrm>
            <a:off x="323850" y="-315913"/>
            <a:ext cx="8229600" cy="1441451"/>
          </a:xfrm>
        </p:spPr>
        <p:txBody>
          <a:bodyPr/>
          <a:lstStyle/>
          <a:p>
            <a:r>
              <a:rPr lang="ro-RO" sz="3600" b="1" smtClean="0"/>
              <a:t>                          Composition of the cluster</a:t>
            </a:r>
            <a:endParaRPr lang="en-US" sz="3600" b="1" smtClean="0"/>
          </a:p>
        </p:txBody>
      </p:sp>
      <p:sp>
        <p:nvSpPr>
          <p:cNvPr id="6148" name="Rectangle 3"/>
          <p:cNvSpPr>
            <a:spLocks noGrp="1"/>
          </p:cNvSpPr>
          <p:nvPr>
            <p:ph type="body" idx="1"/>
          </p:nvPr>
        </p:nvSpPr>
        <p:spPr>
          <a:xfrm>
            <a:off x="323850" y="908050"/>
            <a:ext cx="8362950" cy="59499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o-RO" sz="2400" smtClean="0"/>
              <a:t>     </a:t>
            </a:r>
            <a:r>
              <a:rPr lang="ro-RO" sz="2000" smtClean="0"/>
              <a:t>The cluster is jointly organised  by Task Force Fostering and Building Human Capital (TFBHC) and the Education Reform Initiative of South Eastern Europe (ERI SEE)</a:t>
            </a:r>
            <a:endParaRPr lang="en-US" sz="2000" smtClean="0"/>
          </a:p>
          <a:p>
            <a:pPr eaLnBrk="1" hangingPunct="1">
              <a:buFont typeface="Arial" charset="0"/>
              <a:buNone/>
            </a:pPr>
            <a:r>
              <a:rPr lang="ro-RO" sz="2000" smtClean="0"/>
              <a:t>		</a:t>
            </a:r>
            <a:r>
              <a:rPr lang="ro-RO" sz="2000" b="1" smtClean="0"/>
              <a:t>Participating countries</a:t>
            </a:r>
            <a:r>
              <a:rPr lang="ro-RO" sz="2000" smtClean="0"/>
              <a:t>:</a:t>
            </a:r>
          </a:p>
          <a:p>
            <a:pPr lvl="2" eaLnBrk="1" hangingPunct="1"/>
            <a:r>
              <a:rPr lang="ro-RO" sz="2000" smtClean="0"/>
              <a:t>Albania</a:t>
            </a:r>
          </a:p>
          <a:p>
            <a:pPr lvl="2" eaLnBrk="1" hangingPunct="1"/>
            <a:r>
              <a:rPr lang="ro-RO" sz="2000" smtClean="0"/>
              <a:t>Bosnia and Herzegovina</a:t>
            </a:r>
          </a:p>
          <a:p>
            <a:pPr lvl="2" eaLnBrk="1" hangingPunct="1"/>
            <a:r>
              <a:rPr lang="ro-RO" sz="2000" smtClean="0"/>
              <a:t>Bulgaria</a:t>
            </a:r>
          </a:p>
          <a:p>
            <a:pPr lvl="2" eaLnBrk="1" hangingPunct="1"/>
            <a:r>
              <a:rPr lang="ro-RO" sz="2000" smtClean="0"/>
              <a:t>Croatia</a:t>
            </a:r>
          </a:p>
          <a:p>
            <a:pPr lvl="2" eaLnBrk="1" hangingPunct="1"/>
            <a:r>
              <a:rPr lang="ro-RO" sz="2000" smtClean="0"/>
              <a:t>The former Republic of Macedonia</a:t>
            </a:r>
          </a:p>
          <a:p>
            <a:pPr lvl="2" eaLnBrk="1" hangingPunct="1"/>
            <a:r>
              <a:rPr lang="ro-RO" sz="2000" smtClean="0"/>
              <a:t>The Republic of Moldova</a:t>
            </a:r>
          </a:p>
          <a:p>
            <a:pPr lvl="2" eaLnBrk="1" hangingPunct="1"/>
            <a:r>
              <a:rPr lang="ro-RO" sz="2000" smtClean="0"/>
              <a:t>Montenegro</a:t>
            </a:r>
          </a:p>
          <a:p>
            <a:pPr lvl="2" eaLnBrk="1" hangingPunct="1"/>
            <a:r>
              <a:rPr lang="ro-RO" sz="2000" smtClean="0"/>
              <a:t>Romania (leading country)</a:t>
            </a:r>
          </a:p>
          <a:p>
            <a:pPr lvl="2" eaLnBrk="1" hangingPunct="1"/>
            <a:r>
              <a:rPr lang="ro-RO" sz="2000" smtClean="0"/>
              <a:t>Serbia</a:t>
            </a:r>
          </a:p>
          <a:p>
            <a:pPr eaLnBrk="1" hangingPunct="1">
              <a:buFont typeface="Arial" charset="0"/>
              <a:buNone/>
            </a:pPr>
            <a:r>
              <a:rPr lang="ro-RO" sz="2000" smtClean="0"/>
              <a:t>		</a:t>
            </a:r>
            <a:r>
              <a:rPr lang="ro-RO" sz="2000" b="1" smtClean="0"/>
              <a:t>Participating organisations</a:t>
            </a:r>
            <a:r>
              <a:rPr lang="ro-RO" sz="2000" smtClean="0"/>
              <a:t>:</a:t>
            </a:r>
          </a:p>
          <a:p>
            <a:pPr lvl="2" eaLnBrk="1" hangingPunct="1"/>
            <a:r>
              <a:rPr lang="ro-RO" sz="2000" smtClean="0"/>
              <a:t>ETF</a:t>
            </a:r>
          </a:p>
          <a:p>
            <a:pPr lvl="2" eaLnBrk="1" hangingPunct="1"/>
            <a:r>
              <a:rPr lang="ro-RO" sz="2000" smtClean="0"/>
              <a:t>KKA  on behalf of the TFBHC</a:t>
            </a:r>
          </a:p>
          <a:p>
            <a:pPr eaLnBrk="1" hangingPunct="1">
              <a:buFont typeface="Arial" charset="0"/>
              <a:buNone/>
            </a:pPr>
            <a:endParaRPr lang="ro-RO" sz="2400" smtClean="0"/>
          </a:p>
          <a:p>
            <a:pPr>
              <a:buFont typeface="Arial" charset="0"/>
              <a:buNone/>
            </a:pPr>
            <a:endParaRPr lang="en-US" sz="2400" smtClean="0"/>
          </a:p>
          <a:p>
            <a:pPr>
              <a:buFont typeface="Arial" charset="0"/>
              <a:buNone/>
            </a:pPr>
            <a:endParaRPr lang="en-US" sz="2400" smtClean="0"/>
          </a:p>
          <a:p>
            <a:pPr>
              <a:buFont typeface="Arial" charset="0"/>
              <a:buNone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F889E07-2F20-4629-8D0D-E20A68E87D09}" type="slidenum">
              <a:rPr lang="fr-FR" smtClean="0"/>
              <a:pPr/>
              <a:t>3</a:t>
            </a:fld>
            <a:endParaRPr lang="fr-FR" smtClean="0"/>
          </a:p>
        </p:txBody>
      </p:sp>
      <p:sp>
        <p:nvSpPr>
          <p:cNvPr id="7171" name="Rectangle 2"/>
          <p:cNvSpPr>
            <a:spLocks noGrp="1"/>
          </p:cNvSpPr>
          <p:nvPr>
            <p:ph type="title"/>
          </p:nvPr>
        </p:nvSpPr>
        <p:spPr>
          <a:xfrm>
            <a:off x="323850" y="620713"/>
            <a:ext cx="8229600" cy="1143000"/>
          </a:xfrm>
        </p:spPr>
        <p:txBody>
          <a:bodyPr/>
          <a:lstStyle/>
          <a:p>
            <a:r>
              <a:rPr lang="ro-RO" sz="3600" b="1" smtClean="0"/>
              <a:t>Overall </a:t>
            </a:r>
            <a:r>
              <a:rPr lang="en-US" sz="3600" b="1" smtClean="0"/>
              <a:t>objective</a:t>
            </a:r>
          </a:p>
        </p:txBody>
      </p:sp>
      <p:sp>
        <p:nvSpPr>
          <p:cNvPr id="7172" name="Rectangle 3"/>
          <p:cNvSpPr>
            <a:spLocks noGrp="1"/>
          </p:cNvSpPr>
          <p:nvPr>
            <p:ph type="body" idx="1"/>
          </p:nvPr>
        </p:nvSpPr>
        <p:spPr>
          <a:xfrm>
            <a:off x="1116013" y="1989138"/>
            <a:ext cx="7570787" cy="4525962"/>
          </a:xfrm>
        </p:spPr>
        <p:txBody>
          <a:bodyPr/>
          <a:lstStyle/>
          <a:p>
            <a:pPr eaLnBrk="1" hangingPunct="1"/>
            <a:r>
              <a:rPr lang="en-GB" sz="2400" smtClean="0"/>
              <a:t>support</a:t>
            </a:r>
            <a:r>
              <a:rPr lang="ro-RO" sz="2400" smtClean="0"/>
              <a:t> the regional cooperation in VET in accordance with the diversified needs of the countries for mutual learning, regional exchange of experience and good practice and for encompassing the</a:t>
            </a:r>
            <a:r>
              <a:rPr lang="en-US" sz="2400" smtClean="0"/>
              <a:t> </a:t>
            </a:r>
            <a:r>
              <a:rPr lang="ro-RO" sz="2400" smtClean="0"/>
              <a:t>specific phases of national reforms in VET</a:t>
            </a:r>
            <a:endParaRPr lang="en-US" sz="2400" smtClean="0"/>
          </a:p>
          <a:p>
            <a:pPr eaLnBrk="1" hangingPunct="1">
              <a:buFont typeface="Arial" charset="0"/>
              <a:buNone/>
            </a:pPr>
            <a:endParaRPr lang="en-US" sz="2400" smtClean="0"/>
          </a:p>
          <a:p>
            <a:pPr eaLnBrk="1" hangingPunct="1"/>
            <a:r>
              <a:rPr lang="ro-RO" sz="2400" smtClean="0"/>
              <a:t>Synergies with the </a:t>
            </a:r>
            <a:r>
              <a:rPr lang="en-GB" sz="2400" smtClean="0"/>
              <a:t>South Eastern Europe Regional VET Network </a:t>
            </a:r>
            <a:r>
              <a:rPr lang="ro-RO" sz="2400" smtClean="0"/>
              <a:t> (SEEVET-Net)  of the ERI SEE  is envisaged</a:t>
            </a:r>
          </a:p>
          <a:p>
            <a:pPr>
              <a:buFont typeface="Arial" charset="0"/>
              <a:buNone/>
            </a:pPr>
            <a:endParaRPr lang="en-US" sz="2400" smtClean="0"/>
          </a:p>
          <a:p>
            <a:pPr>
              <a:buFont typeface="Arial" charset="0"/>
              <a:buNone/>
            </a:pPr>
            <a:endParaRPr lang="en-US" sz="2400" smtClean="0"/>
          </a:p>
          <a:p>
            <a:pPr>
              <a:buFont typeface="Arial" charset="0"/>
              <a:buNone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A5BF2E1-A348-4F0C-8272-C6A4AE3A1F44}" type="slidenum">
              <a:rPr lang="fr-FR" smtClean="0"/>
              <a:pPr/>
              <a:t>4</a:t>
            </a:fld>
            <a:endParaRPr lang="fr-FR" smtClean="0"/>
          </a:p>
        </p:txBody>
      </p:sp>
      <p:sp>
        <p:nvSpPr>
          <p:cNvPr id="8195" name="Rectangle 2"/>
          <p:cNvSpPr>
            <a:spLocks noGrp="1"/>
          </p:cNvSpPr>
          <p:nvPr>
            <p:ph type="title"/>
          </p:nvPr>
        </p:nvSpPr>
        <p:spPr>
          <a:xfrm>
            <a:off x="611188" y="404813"/>
            <a:ext cx="8229600" cy="1143000"/>
          </a:xfrm>
        </p:spPr>
        <p:txBody>
          <a:bodyPr/>
          <a:lstStyle/>
          <a:p>
            <a:r>
              <a:rPr lang="en-US" sz="3600" b="1" smtClean="0"/>
              <a:t>Reference to the ERISEE </a:t>
            </a:r>
          </a:p>
        </p:txBody>
      </p:sp>
      <p:sp>
        <p:nvSpPr>
          <p:cNvPr id="8196" name="Rectangle 3"/>
          <p:cNvSpPr>
            <a:spLocks noGrp="1"/>
          </p:cNvSpPr>
          <p:nvPr>
            <p:ph type="body" idx="1"/>
          </p:nvPr>
        </p:nvSpPr>
        <p:spPr>
          <a:xfrm>
            <a:off x="1116013" y="1412875"/>
            <a:ext cx="7570787" cy="51736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000" smtClean="0"/>
              <a:t>The </a:t>
            </a:r>
            <a:r>
              <a:rPr lang="ro-RO" sz="2000" smtClean="0"/>
              <a:t>cluster</a:t>
            </a:r>
            <a:r>
              <a:rPr lang="en-US" sz="2000" smtClean="0"/>
              <a:t>’s overall objective is consistent with ERISEE specific objectives for 2011:</a:t>
            </a:r>
            <a:endParaRPr lang="ro-RO" sz="2000" smtClean="0"/>
          </a:p>
          <a:p>
            <a:pPr eaLnBrk="1" hangingPunct="1">
              <a:buFont typeface="Arial" charset="0"/>
              <a:buNone/>
            </a:pPr>
            <a:endParaRPr lang="ro-RO" sz="2000" smtClean="0"/>
          </a:p>
          <a:p>
            <a:pPr eaLnBrk="1" hangingPunct="1"/>
            <a:r>
              <a:rPr lang="en-US" sz="2000" smtClean="0"/>
              <a:t>“</a:t>
            </a:r>
            <a:r>
              <a:rPr lang="en-US" sz="2000" i="1" smtClean="0"/>
              <a:t>Development of mutual policy learning practices through enhanced institutional cooperation in VET in South East Europe</a:t>
            </a:r>
            <a:r>
              <a:rPr lang="en-US" sz="2000" smtClean="0"/>
              <a:t> “,</a:t>
            </a:r>
            <a:endParaRPr lang="ro-RO" sz="2000" smtClean="0"/>
          </a:p>
          <a:p>
            <a:pPr eaLnBrk="1" hangingPunct="1">
              <a:buFont typeface="Arial" charset="0"/>
              <a:buNone/>
            </a:pPr>
            <a:r>
              <a:rPr lang="en-US" sz="2000" smtClean="0"/>
              <a:t> </a:t>
            </a:r>
            <a:endParaRPr lang="ro-RO" sz="2000" smtClean="0"/>
          </a:p>
          <a:p>
            <a:pPr eaLnBrk="1" hangingPunct="1"/>
            <a:r>
              <a:rPr lang="en-US" sz="2000" smtClean="0"/>
              <a:t>“</a:t>
            </a:r>
            <a:r>
              <a:rPr lang="en-US" sz="2000" i="1" smtClean="0"/>
              <a:t>Further support to country initiatives in the domain of mutual policy learning and cooperation in the field of education in general</a:t>
            </a:r>
            <a:r>
              <a:rPr lang="en-US" sz="2000" smtClean="0"/>
              <a:t>”,  </a:t>
            </a:r>
            <a:endParaRPr lang="ro-RO" sz="2000" smtClean="0"/>
          </a:p>
          <a:p>
            <a:pPr eaLnBrk="1" hangingPunct="1">
              <a:buFont typeface="Arial" charset="0"/>
              <a:buNone/>
            </a:pPr>
            <a:endParaRPr lang="ro-RO" sz="2000" smtClean="0"/>
          </a:p>
          <a:p>
            <a:pPr eaLnBrk="1" hangingPunct="1"/>
            <a:r>
              <a:rPr lang="en-US" sz="2000" smtClean="0"/>
              <a:t>“</a:t>
            </a:r>
            <a:r>
              <a:rPr lang="en-US" sz="2000" i="1" smtClean="0"/>
              <a:t>Initiating regional exchange of policies and practices in the area of equity and access to education, a measure of particularly relevance for reducing the percentage of early school leavers …., as suggested by EU2020 education benchmarks</a:t>
            </a:r>
            <a:r>
              <a:rPr lang="en-US" sz="2000" smtClean="0"/>
              <a:t>”.</a:t>
            </a:r>
            <a:endParaRPr lang="ro-RO" sz="2000" smtClean="0"/>
          </a:p>
          <a:p>
            <a:pPr>
              <a:buFont typeface="Arial" charset="0"/>
              <a:buNone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1595861-1F3C-4B46-80A0-B73A53B8EE68}" type="slidenum">
              <a:rPr lang="fr-FR" smtClean="0"/>
              <a:pPr/>
              <a:t>5</a:t>
            </a:fld>
            <a:endParaRPr lang="fr-FR" smtClean="0"/>
          </a:p>
        </p:txBody>
      </p:sp>
      <p:sp>
        <p:nvSpPr>
          <p:cNvPr id="9219" name="Rectangle 2"/>
          <p:cNvSpPr>
            <a:spLocks noGrp="1"/>
          </p:cNvSpPr>
          <p:nvPr>
            <p:ph type="title"/>
          </p:nvPr>
        </p:nvSpPr>
        <p:spPr>
          <a:xfrm>
            <a:off x="611188" y="476250"/>
            <a:ext cx="8229600" cy="1143000"/>
          </a:xfrm>
        </p:spPr>
        <p:txBody>
          <a:bodyPr/>
          <a:lstStyle/>
          <a:p>
            <a:r>
              <a:rPr lang="en-GB" sz="3600" b="1" smtClean="0"/>
              <a:t>Specific objectives</a:t>
            </a:r>
            <a:endParaRPr lang="en-US" sz="3600" smtClean="0"/>
          </a:p>
        </p:txBody>
      </p:sp>
      <p:sp>
        <p:nvSpPr>
          <p:cNvPr id="9220" name="Rectangle 3"/>
          <p:cNvSpPr>
            <a:spLocks noGrp="1"/>
          </p:cNvSpPr>
          <p:nvPr>
            <p:ph type="body" idx="1"/>
          </p:nvPr>
        </p:nvSpPr>
        <p:spPr>
          <a:xfrm>
            <a:off x="1116013" y="1412875"/>
            <a:ext cx="7570787" cy="4943475"/>
          </a:xfrm>
        </p:spPr>
        <p:txBody>
          <a:bodyPr/>
          <a:lstStyle/>
          <a:p>
            <a:pPr eaLnBrk="1" hangingPunct="1"/>
            <a:r>
              <a:rPr lang="en-US" sz="2000" smtClean="0"/>
              <a:t>knowledge transfer on the national policies on:</a:t>
            </a:r>
            <a:endParaRPr lang="ro-RO" sz="2000" smtClean="0"/>
          </a:p>
          <a:p>
            <a:pPr lvl="2" eaLnBrk="1" hangingPunct="1">
              <a:buFont typeface="Arial" charset="0"/>
              <a:buChar char="–"/>
            </a:pPr>
            <a:r>
              <a:rPr lang="en-US" sz="2000" smtClean="0"/>
              <a:t>quality assurance </a:t>
            </a:r>
            <a:endParaRPr lang="ro-RO" sz="2000" smtClean="0"/>
          </a:p>
          <a:p>
            <a:pPr lvl="2" eaLnBrk="1" hangingPunct="1">
              <a:buFont typeface="Arial" charset="0"/>
              <a:buChar char="–"/>
            </a:pPr>
            <a:r>
              <a:rPr lang="ro-RO" sz="2000" smtClean="0"/>
              <a:t>VET atractiveness</a:t>
            </a:r>
            <a:endParaRPr lang="en-US" sz="2000" smtClean="0"/>
          </a:p>
          <a:p>
            <a:pPr lvl="2" eaLnBrk="1" hangingPunct="1">
              <a:buFont typeface="Arial" charset="0"/>
              <a:buNone/>
            </a:pPr>
            <a:endParaRPr lang="ro-RO" sz="2000" smtClean="0"/>
          </a:p>
          <a:p>
            <a:pPr eaLnBrk="1" hangingPunct="1"/>
            <a:r>
              <a:rPr lang="en-US" sz="2000" smtClean="0"/>
              <a:t>developing mutual policy learning practices and strengthening the exchange of information and good practice among the countries represented at the cluster</a:t>
            </a:r>
          </a:p>
          <a:p>
            <a:pPr eaLnBrk="1" hangingPunct="1">
              <a:buFont typeface="Arial" charset="0"/>
              <a:buNone/>
            </a:pPr>
            <a:endParaRPr lang="ro-RO" sz="2000" smtClean="0"/>
          </a:p>
          <a:p>
            <a:pPr eaLnBrk="1" hangingPunct="1"/>
            <a:r>
              <a:rPr lang="ro-RO" sz="2000" smtClean="0"/>
              <a:t>supporting intra-country and inter-country co-operation on VET at regional level</a:t>
            </a:r>
            <a:endParaRPr lang="en-US" sz="2000" smtClean="0"/>
          </a:p>
          <a:p>
            <a:pPr eaLnBrk="1" hangingPunct="1">
              <a:buFont typeface="Arial" charset="0"/>
              <a:buNone/>
            </a:pPr>
            <a:endParaRPr lang="ro-RO" sz="2000" smtClean="0"/>
          </a:p>
          <a:p>
            <a:pPr eaLnBrk="1" hangingPunct="1"/>
            <a:r>
              <a:rPr lang="en-US" sz="2000" smtClean="0"/>
              <a:t>formulation of recommendations for future ERI SEE support to regional cooperation in VET</a:t>
            </a:r>
            <a:endParaRPr lang="ro-RO" sz="2000" smtClean="0"/>
          </a:p>
          <a:p>
            <a:pPr>
              <a:buFont typeface="Arial" charset="0"/>
              <a:buNone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7472437-8B88-4CDD-8733-2A47620261A8}" type="slidenum">
              <a:rPr lang="fr-FR" smtClean="0"/>
              <a:pPr/>
              <a:t>6</a:t>
            </a:fld>
            <a:endParaRPr lang="fr-FR" smtClean="0"/>
          </a:p>
        </p:txBody>
      </p:sp>
      <p:sp>
        <p:nvSpPr>
          <p:cNvPr id="10243" name="Rectangle 2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143000"/>
          </a:xfrm>
        </p:spPr>
        <p:txBody>
          <a:bodyPr/>
          <a:lstStyle/>
          <a:p>
            <a:r>
              <a:rPr lang="en-US" sz="3600" b="1" smtClean="0"/>
              <a:t>Key output</a:t>
            </a:r>
          </a:p>
        </p:txBody>
      </p:sp>
      <p:sp>
        <p:nvSpPr>
          <p:cNvPr id="10244" name="Rectangle 3"/>
          <p:cNvSpPr>
            <a:spLocks noGrp="1"/>
          </p:cNvSpPr>
          <p:nvPr>
            <p:ph type="body" idx="1"/>
          </p:nvPr>
        </p:nvSpPr>
        <p:spPr>
          <a:xfrm>
            <a:off x="1116013" y="1989138"/>
            <a:ext cx="7570787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sz="2400" dirty="0" smtClean="0"/>
              <a:t>A Compendium of Good Practices in</a:t>
            </a:r>
            <a:r>
              <a:rPr lang="ro-RO" sz="2400" dirty="0" smtClean="0"/>
              <a:t> </a:t>
            </a:r>
            <a:r>
              <a:rPr lang="ro-RO" sz="2400" b="1" i="1" dirty="0" smtClean="0"/>
              <a:t>I</a:t>
            </a:r>
            <a:r>
              <a:rPr lang="en-US" sz="2400" b="1" i="1" dirty="0" err="1" smtClean="0"/>
              <a:t>mproving</a:t>
            </a:r>
            <a:r>
              <a:rPr lang="en-US" sz="2400" b="1" i="1" dirty="0" smtClean="0"/>
              <a:t> performance, quality and attractiveness of VET</a:t>
            </a:r>
            <a:r>
              <a:rPr lang="ro-RO" sz="2400" dirty="0" smtClean="0"/>
              <a:t>, </a:t>
            </a:r>
            <a:r>
              <a:rPr lang="ro-RO" sz="2400" dirty="0" smtClean="0"/>
              <a:t>including:</a:t>
            </a:r>
            <a:r>
              <a:rPr lang="ro-RO" sz="2400" dirty="0" smtClean="0">
                <a:hlinkClick r:id="rId2" action="ppaction://hlinkfile"/>
              </a:rPr>
              <a:t>Compendia.doc</a:t>
            </a:r>
            <a:endParaRPr lang="en-GB" sz="2400" dirty="0" smtClean="0"/>
          </a:p>
          <a:p>
            <a:pPr eaLnBrk="1" hangingPunct="1"/>
            <a:r>
              <a:rPr lang="en-GB" sz="2400" dirty="0" smtClean="0">
                <a:cs typeface="+mn-cs"/>
              </a:rPr>
              <a:t>		</a:t>
            </a:r>
            <a:r>
              <a:rPr lang="ro-RO" sz="2400" dirty="0" smtClean="0">
                <a:cs typeface="+mn-cs"/>
              </a:rPr>
              <a:t>Objectives </a:t>
            </a:r>
            <a:r>
              <a:rPr lang="ro-RO" sz="2400" dirty="0">
                <a:cs typeface="+mn-cs"/>
              </a:rPr>
              <a:t>and scope</a:t>
            </a:r>
          </a:p>
          <a:p>
            <a:pPr lvl="2" eaLnBrk="1" hangingPunct="1"/>
            <a:r>
              <a:rPr lang="ro-RO" dirty="0"/>
              <a:t>Sources and methods</a:t>
            </a:r>
          </a:p>
          <a:p>
            <a:pPr lvl="2" eaLnBrk="1" hangingPunct="1"/>
            <a:r>
              <a:rPr lang="ro-RO" dirty="0" smtClean="0"/>
              <a:t>A set of good practices on different topics of interest, </a:t>
            </a:r>
            <a:r>
              <a:rPr lang="en-GB" dirty="0" smtClean="0"/>
              <a:t>with key policy conclusions summaries</a:t>
            </a:r>
            <a:endParaRPr lang="ro-RO" dirty="0" smtClean="0"/>
          </a:p>
          <a:p>
            <a:pPr lvl="2" eaLnBrk="1" hangingPunct="1"/>
            <a:r>
              <a:rPr lang="en-US" dirty="0" smtClean="0"/>
              <a:t>Conclusions and implications for future developments </a:t>
            </a:r>
            <a:endParaRPr lang="ro-RO" dirty="0" smtClean="0"/>
          </a:p>
          <a:p>
            <a:pPr>
              <a:buFont typeface="Arial" charset="0"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B76FFEB-F043-4809-85A4-AF957FBCBCF8}" type="slidenum">
              <a:rPr lang="fr-FR" smtClean="0"/>
              <a:pPr/>
              <a:t>7</a:t>
            </a:fld>
            <a:endParaRPr lang="fr-FR" smtClean="0"/>
          </a:p>
        </p:txBody>
      </p:sp>
      <p:sp>
        <p:nvSpPr>
          <p:cNvPr id="11267" name="Rectangle 2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sz="3600" b="1" smtClean="0"/>
              <a:t>Goals for developing the compendia</a:t>
            </a:r>
          </a:p>
        </p:txBody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>
          <a:xfrm>
            <a:off x="1116013" y="1989138"/>
            <a:ext cx="7570787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sz="2800" dirty="0" smtClean="0"/>
          </a:p>
          <a:p>
            <a:pPr eaLnBrk="1" hangingPunct="1"/>
            <a:r>
              <a:rPr lang="en-US" sz="2400" dirty="0" smtClean="0"/>
              <a:t>To identify factors that constitute drivers for and are related to </a:t>
            </a:r>
            <a:r>
              <a:rPr lang="ro-RO" sz="2400" dirty="0" smtClean="0"/>
              <a:t>quality and </a:t>
            </a:r>
            <a:r>
              <a:rPr lang="en-US" sz="2400" dirty="0" smtClean="0"/>
              <a:t>attractiveness of VET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To map the countries policy measures</a:t>
            </a:r>
          </a:p>
          <a:p>
            <a:pPr eaLnBrk="1" hangingPunct="1">
              <a:buFont typeface="Arial" charset="0"/>
              <a:buNone/>
            </a:pPr>
            <a:endParaRPr lang="en-US" sz="2400" dirty="0" smtClean="0"/>
          </a:p>
          <a:p>
            <a:pPr eaLnBrk="1" hangingPunct="1"/>
            <a:r>
              <a:rPr lang="en-US" sz="2400" dirty="0" smtClean="0"/>
              <a:t>To improve </a:t>
            </a:r>
            <a:r>
              <a:rPr lang="ro-RO" sz="2400" dirty="0" smtClean="0"/>
              <a:t>quality and </a:t>
            </a:r>
            <a:r>
              <a:rPr lang="en-US" sz="2400" dirty="0" smtClean="0"/>
              <a:t>attractiveness of VET in the region</a:t>
            </a:r>
          </a:p>
          <a:p>
            <a:pPr>
              <a:buFont typeface="Arial" charset="0"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10BED73-7E3F-4EA9-99DF-7ECB58A5B619}" type="slidenum">
              <a:rPr lang="fr-FR" smtClean="0"/>
              <a:pPr/>
              <a:t>8</a:t>
            </a:fld>
            <a:endParaRPr lang="fr-FR" smtClean="0"/>
          </a:p>
        </p:txBody>
      </p:sp>
      <p:sp>
        <p:nvSpPr>
          <p:cNvPr id="12291" name="Rectangle 2"/>
          <p:cNvSpPr>
            <a:spLocks noGrp="1"/>
          </p:cNvSpPr>
          <p:nvPr>
            <p:ph type="title"/>
          </p:nvPr>
        </p:nvSpPr>
        <p:spPr>
          <a:xfrm>
            <a:off x="457200" y="-387350"/>
            <a:ext cx="8229600" cy="1655763"/>
          </a:xfrm>
        </p:spPr>
        <p:txBody>
          <a:bodyPr/>
          <a:lstStyle/>
          <a:p>
            <a:r>
              <a:rPr lang="ro-RO" sz="3200" b="1" smtClean="0"/>
              <a:t>Proposed topics</a:t>
            </a:r>
            <a:r>
              <a:rPr lang="en-US" sz="3200" b="1" smtClean="0"/>
              <a:t> </a:t>
            </a:r>
            <a:r>
              <a:rPr lang="ro-RO" sz="3200" b="1" smtClean="0"/>
              <a:t> - 1</a:t>
            </a:r>
            <a:endParaRPr lang="en-US" sz="3200" b="1" smtClean="0"/>
          </a:p>
        </p:txBody>
      </p:sp>
      <p:sp>
        <p:nvSpPr>
          <p:cNvPr id="12292" name="Rectangle 3"/>
          <p:cNvSpPr>
            <a:spLocks noGrp="1"/>
          </p:cNvSpPr>
          <p:nvPr>
            <p:ph type="body" idx="1"/>
          </p:nvPr>
        </p:nvSpPr>
        <p:spPr>
          <a:xfrm>
            <a:off x="1116013" y="908050"/>
            <a:ext cx="7570787" cy="5607050"/>
          </a:xfrm>
        </p:spPr>
        <p:txBody>
          <a:bodyPr/>
          <a:lstStyle/>
          <a:p>
            <a:r>
              <a:rPr lang="ro-RO" sz="2000" b="1" smtClean="0"/>
              <a:t>Marketing and communication</a:t>
            </a:r>
            <a:endParaRPr lang="ro-RO" sz="2000" smtClean="0"/>
          </a:p>
          <a:p>
            <a:pPr lvl="1"/>
            <a:r>
              <a:rPr lang="ro-RO" sz="1800" smtClean="0"/>
              <a:t>Developing a communication strategy targeted at the different stakeholders</a:t>
            </a:r>
          </a:p>
          <a:p>
            <a:pPr lvl="1"/>
            <a:r>
              <a:rPr lang="ro-RO" sz="1800" smtClean="0"/>
              <a:t>Developing a maketing/promotional strategy </a:t>
            </a:r>
          </a:p>
          <a:p>
            <a:r>
              <a:rPr lang="ro-RO" sz="2000" b="1" smtClean="0"/>
              <a:t>Guidance and counselling  </a:t>
            </a:r>
            <a:endParaRPr lang="ro-RO" sz="2000" smtClean="0"/>
          </a:p>
          <a:p>
            <a:pPr lvl="1"/>
            <a:r>
              <a:rPr lang="ro-RO" sz="1800" smtClean="0"/>
              <a:t>Counselling service</a:t>
            </a:r>
          </a:p>
          <a:p>
            <a:pPr lvl="1"/>
            <a:r>
              <a:rPr lang="ro-RO" sz="1800" smtClean="0"/>
              <a:t>Employment service</a:t>
            </a:r>
          </a:p>
          <a:p>
            <a:r>
              <a:rPr lang="ro-RO" sz="2000" b="1" smtClean="0"/>
              <a:t>Responsiveness to students’ needs</a:t>
            </a:r>
            <a:endParaRPr lang="ro-RO" sz="2000" smtClean="0"/>
          </a:p>
          <a:p>
            <a:pPr lvl="1"/>
            <a:r>
              <a:rPr lang="ro-RO" sz="1800" smtClean="0"/>
              <a:t>Improving the access to IVET</a:t>
            </a:r>
          </a:p>
          <a:p>
            <a:pPr lvl="1"/>
            <a:r>
              <a:rPr lang="ro-RO" sz="1800" smtClean="0"/>
              <a:t>Developing flexible provision and pathways  in VET </a:t>
            </a:r>
          </a:p>
          <a:p>
            <a:pPr lvl="1"/>
            <a:r>
              <a:rPr lang="ro-RO" sz="1800" smtClean="0"/>
              <a:t>Facilitating transfers in VET system</a:t>
            </a:r>
          </a:p>
          <a:p>
            <a:pPr lvl="1"/>
            <a:r>
              <a:rPr lang="ro-RO" sz="1800" smtClean="0"/>
              <a:t>Improving access to higher education</a:t>
            </a:r>
          </a:p>
          <a:p>
            <a:pPr lvl="1"/>
            <a:r>
              <a:rPr lang="ro-RO" sz="1800" smtClean="0"/>
              <a:t>Responsiveness through delivery of the curriculum </a:t>
            </a:r>
          </a:p>
          <a:p>
            <a:pPr lvl="1"/>
            <a:r>
              <a:rPr lang="ro-RO" sz="1800" smtClean="0"/>
              <a:t>Recognition of non-formal and informal learning</a:t>
            </a:r>
          </a:p>
          <a:p>
            <a:pPr lvl="1"/>
            <a:r>
              <a:rPr lang="ro-RO" sz="1800" smtClean="0"/>
              <a:t>Supporting international mobility</a:t>
            </a:r>
          </a:p>
          <a:p>
            <a:pPr lvl="1"/>
            <a:r>
              <a:rPr lang="ro-RO" sz="1800" smtClean="0"/>
              <a:t>Inclusive IVET  </a:t>
            </a:r>
          </a:p>
          <a:p>
            <a:pPr eaLnBrk="1" hangingPunct="1"/>
            <a:endParaRPr lang="en-US" sz="2000" smtClean="0"/>
          </a:p>
          <a:p>
            <a:pPr eaLnBrk="1" hangingPunct="1">
              <a:buFont typeface="Arial" charset="0"/>
              <a:buNone/>
            </a:pPr>
            <a:endParaRPr lang="ro-RO" sz="2400" smtClean="0"/>
          </a:p>
          <a:p>
            <a:pPr>
              <a:buFont typeface="Arial" charset="0"/>
              <a:buNone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3DC1DE7-AFEF-441D-B5CC-F7A39D524E3E}" type="slidenum">
              <a:rPr lang="fr-FR" smtClean="0"/>
              <a:pPr/>
              <a:t>9</a:t>
            </a:fld>
            <a:endParaRPr lang="fr-FR" smtClean="0"/>
          </a:p>
        </p:txBody>
      </p:sp>
      <p:sp>
        <p:nvSpPr>
          <p:cNvPr id="13315" name="Rectangle 2"/>
          <p:cNvSpPr>
            <a:spLocks noGrp="1"/>
          </p:cNvSpPr>
          <p:nvPr>
            <p:ph type="title"/>
          </p:nvPr>
        </p:nvSpPr>
        <p:spPr>
          <a:xfrm>
            <a:off x="457200" y="-387350"/>
            <a:ext cx="8229600" cy="1655763"/>
          </a:xfrm>
        </p:spPr>
        <p:txBody>
          <a:bodyPr/>
          <a:lstStyle/>
          <a:p>
            <a:r>
              <a:rPr lang="ro-RO" sz="3200" b="1" smtClean="0"/>
              <a:t>Proposed topics</a:t>
            </a:r>
            <a:r>
              <a:rPr lang="en-US" sz="3200" b="1" smtClean="0"/>
              <a:t> </a:t>
            </a:r>
            <a:r>
              <a:rPr lang="ro-RO" sz="3200" b="1" smtClean="0"/>
              <a:t> - 2</a:t>
            </a:r>
            <a:endParaRPr lang="en-US" sz="3200" b="1" smtClean="0"/>
          </a:p>
        </p:txBody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xfrm>
            <a:off x="1116013" y="908050"/>
            <a:ext cx="7570787" cy="5607050"/>
          </a:xfrm>
        </p:spPr>
        <p:txBody>
          <a:bodyPr/>
          <a:lstStyle/>
          <a:p>
            <a:r>
              <a:rPr lang="ro-RO" sz="2000" b="1" smtClean="0"/>
              <a:t>Links with labour market </a:t>
            </a:r>
            <a:endParaRPr lang="ro-RO" sz="2000" smtClean="0"/>
          </a:p>
          <a:p>
            <a:pPr lvl="1"/>
            <a:r>
              <a:rPr lang="ro-RO" sz="1800" smtClean="0"/>
              <a:t>VET offer planning mechanisms</a:t>
            </a:r>
          </a:p>
          <a:p>
            <a:pPr lvl="1"/>
            <a:r>
              <a:rPr lang="ro-RO" sz="1800" smtClean="0"/>
              <a:t>Sector involvement  </a:t>
            </a:r>
          </a:p>
          <a:p>
            <a:pPr lvl="1"/>
            <a:r>
              <a:rPr lang="ro-RO" sz="1800" smtClean="0"/>
              <a:t>Taking better account of labour-market requirements</a:t>
            </a:r>
          </a:p>
          <a:p>
            <a:r>
              <a:rPr lang="ro-RO" sz="2000" b="1" smtClean="0"/>
              <a:t>Improving teaching and learning</a:t>
            </a:r>
            <a:endParaRPr lang="ro-RO" sz="2000" smtClean="0"/>
          </a:p>
          <a:p>
            <a:pPr lvl="1"/>
            <a:r>
              <a:rPr lang="ro-RO" sz="1800" smtClean="0"/>
              <a:t>VET teacher and trainer trening</a:t>
            </a:r>
          </a:p>
          <a:p>
            <a:pPr lvl="1"/>
            <a:r>
              <a:rPr lang="ro-RO" sz="1800" smtClean="0"/>
              <a:t>Student centred learning approach</a:t>
            </a:r>
          </a:p>
          <a:p>
            <a:pPr lvl="1"/>
            <a:r>
              <a:rPr lang="ro-RO" sz="1800" smtClean="0"/>
              <a:t>Work based learning </a:t>
            </a:r>
          </a:p>
          <a:p>
            <a:r>
              <a:rPr lang="ro-RO" sz="2000" b="1" smtClean="0"/>
              <a:t>Fostering  creativity and entrepreneurship</a:t>
            </a:r>
            <a:endParaRPr lang="ro-RO" sz="2000" smtClean="0"/>
          </a:p>
          <a:p>
            <a:pPr lvl="1"/>
            <a:r>
              <a:rPr lang="ro-RO" sz="1800" smtClean="0"/>
              <a:t>Creativity encouragement</a:t>
            </a:r>
          </a:p>
          <a:p>
            <a:pPr lvl="1"/>
            <a:r>
              <a:rPr lang="ro-RO" sz="1800" smtClean="0"/>
              <a:t>Entrepreneurship  skills development</a:t>
            </a:r>
          </a:p>
          <a:p>
            <a:pPr lvl="1"/>
            <a:r>
              <a:rPr lang="ro-RO" sz="1800" smtClean="0"/>
              <a:t>Partnership and dialogue </a:t>
            </a:r>
            <a:endParaRPr lang="en-US" sz="1800" smtClean="0"/>
          </a:p>
          <a:p>
            <a:r>
              <a:rPr lang="ro-RO" sz="2000" b="1" smtClean="0"/>
              <a:t>Improving quality of VET</a:t>
            </a:r>
            <a:endParaRPr lang="ro-RO" sz="2000" smtClean="0"/>
          </a:p>
          <a:p>
            <a:pPr lvl="1"/>
            <a:r>
              <a:rPr lang="ro-RO" sz="1800" smtClean="0"/>
              <a:t>Quality framework developments</a:t>
            </a:r>
          </a:p>
          <a:p>
            <a:pPr lvl="1"/>
            <a:r>
              <a:rPr lang="ro-RO" sz="1800" smtClean="0"/>
              <a:t>Benchmarking and mutual learning </a:t>
            </a:r>
          </a:p>
          <a:p>
            <a:pPr>
              <a:buFont typeface="Arial" charset="0"/>
              <a:buNone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731</Words>
  <Application>Microsoft Office PowerPoint</Application>
  <PresentationFormat>On-screen Show (4:3)</PresentationFormat>
  <Paragraphs>151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sec</vt:lpstr>
      <vt:lpstr>Cluster of knowledge  Modernizing the VET system – improving performance, quality and attractiveness of VET   </vt:lpstr>
      <vt:lpstr>                          Composition of the cluster</vt:lpstr>
      <vt:lpstr>Overall objective</vt:lpstr>
      <vt:lpstr>Reference to the ERISEE </vt:lpstr>
      <vt:lpstr>Specific objectives</vt:lpstr>
      <vt:lpstr>Key output</vt:lpstr>
      <vt:lpstr>Goals for developing the compendia</vt:lpstr>
      <vt:lpstr>Proposed topics  - 1</vt:lpstr>
      <vt:lpstr>Proposed topics  - 2</vt:lpstr>
      <vt:lpstr>Structure of good practice example  -content proposal-QA_IVET_ROMANIA[1].doc</vt:lpstr>
      <vt:lpstr> What has  been achieved </vt:lpstr>
      <vt:lpstr> Next steps </vt:lpstr>
      <vt:lpstr>Envisaged timeline </vt:lpstr>
      <vt:lpstr>For further information…</vt:lpstr>
    </vt:vector>
  </TitlesOfParts>
  <Company>Nike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Ruxandra Florea</dc:creator>
  <cp:lastModifiedBy>user</cp:lastModifiedBy>
  <cp:revision>63</cp:revision>
  <dcterms:created xsi:type="dcterms:W3CDTF">2010-05-19T14:10:18Z</dcterms:created>
  <dcterms:modified xsi:type="dcterms:W3CDTF">2012-06-03T08:56:17Z</dcterms:modified>
</cp:coreProperties>
</file>